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6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2130426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Рисунок 6" descr="1233005_everything_is_around_u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683733"/>
            <a:ext cx="3428992" cy="317426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Рисунок 6" descr="united-kingdon-th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3901" y="4953012"/>
            <a:ext cx="846253" cy="1763025"/>
          </a:xfrm>
          <a:prstGeom prst="rect">
            <a:avLst/>
          </a:prstGeom>
        </p:spPr>
      </p:pic>
      <p:pic>
        <p:nvPicPr>
          <p:cNvPr id="8" name="Рисунок 7" descr="1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132333">
            <a:off x="-69553" y="222665"/>
            <a:ext cx="1139438" cy="85725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26000" b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07.04.2017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Рамка 6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438"/>
            </a:avLst>
          </a:prstGeom>
          <a:solidFill>
            <a:srgbClr val="00B050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adelanta.info/encyclopaedia/city/england/london/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://adelanta.info/encyclopaedia/city/england/london/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92697"/>
            <a:ext cx="7772400" cy="2232248"/>
          </a:xfrm>
        </p:spPr>
        <p:txBody>
          <a:bodyPr/>
          <a:lstStyle/>
          <a:p>
            <a:r>
              <a:rPr lang="ru-RU" dirty="0" smtClean="0"/>
              <a:t>Тонкий Английский Юмор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44008" y="3140968"/>
            <a:ext cx="4176464" cy="2880320"/>
          </a:xfrm>
        </p:spPr>
        <p:txBody>
          <a:bodyPr>
            <a:normAutofit fontScale="92500" lnSpcReduction="20000"/>
          </a:bodyPr>
          <a:lstStyle/>
          <a:p>
            <a:pPr algn="r"/>
            <a:r>
              <a:rPr lang="ru-RU" dirty="0" smtClean="0">
                <a:solidFill>
                  <a:schemeClr val="tx1"/>
                </a:solidFill>
              </a:rPr>
              <a:t>Подготовили:</a:t>
            </a:r>
          </a:p>
          <a:p>
            <a:pPr algn="r"/>
            <a:r>
              <a:rPr lang="ru-RU" dirty="0" err="1" smtClean="0">
                <a:solidFill>
                  <a:schemeClr val="tx1"/>
                </a:solidFill>
              </a:rPr>
              <a:t>Болтава</a:t>
            </a:r>
            <a:r>
              <a:rPr lang="ru-RU" dirty="0" smtClean="0">
                <a:solidFill>
                  <a:schemeClr val="tx1"/>
                </a:solidFill>
              </a:rPr>
              <a:t> Илья </a:t>
            </a:r>
          </a:p>
          <a:p>
            <a:pPr algn="r"/>
            <a:r>
              <a:rPr lang="ru-RU" dirty="0" smtClean="0">
                <a:solidFill>
                  <a:schemeClr val="tx1"/>
                </a:solidFill>
              </a:rPr>
              <a:t>Василенко Софья</a:t>
            </a:r>
          </a:p>
          <a:p>
            <a:pPr algn="r"/>
            <a:r>
              <a:rPr lang="ru-RU" dirty="0" smtClean="0">
                <a:solidFill>
                  <a:schemeClr val="tx1"/>
                </a:solidFill>
              </a:rPr>
              <a:t>Бондарь Елизавета</a:t>
            </a:r>
          </a:p>
          <a:p>
            <a:pPr algn="r"/>
            <a:r>
              <a:rPr lang="ru-RU" dirty="0" smtClean="0">
                <a:solidFill>
                  <a:schemeClr val="tx1"/>
                </a:solidFill>
              </a:rPr>
              <a:t>Преподаватель:</a:t>
            </a:r>
          </a:p>
          <a:p>
            <a:pPr algn="r"/>
            <a:r>
              <a:rPr lang="ru-RU" dirty="0" err="1" smtClean="0">
                <a:solidFill>
                  <a:schemeClr val="tx1"/>
                </a:solidFill>
              </a:rPr>
              <a:t>Дегтерева</a:t>
            </a:r>
            <a:r>
              <a:rPr lang="ru-RU" dirty="0" smtClean="0">
                <a:solidFill>
                  <a:schemeClr val="tx1"/>
                </a:solidFill>
              </a:rPr>
              <a:t> О.Н.</a:t>
            </a:r>
          </a:p>
          <a:p>
            <a:pPr algn="r"/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34443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Английский юмор в книгах и фильмах</a:t>
            </a:r>
            <a:endParaRPr lang="ru-RU" dirty="0"/>
          </a:p>
        </p:txBody>
      </p:sp>
      <p:pic>
        <p:nvPicPr>
          <p:cNvPr id="3074" name="Picture 2" descr="http://anapa-dub.ucoz.ru/GL/PYU/2017/2/dikkens_fot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035" y="1124744"/>
            <a:ext cx="3169338" cy="4055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cdn-static.denofgeek.com/sites/denofgeek/files/5/16/rowan_atkinso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5322" y="2012115"/>
            <a:ext cx="4756363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67544" y="5589240"/>
            <a:ext cx="266429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/>
              <a:t>Чарльз Диккенс-английский писатель, романист и очеркист</a:t>
            </a:r>
          </a:p>
          <a:p>
            <a:endParaRPr lang="ru-RU" sz="1600" dirty="0"/>
          </a:p>
        </p:txBody>
      </p:sp>
      <p:sp>
        <p:nvSpPr>
          <p:cNvPr id="5" name="TextBox 4"/>
          <p:cNvSpPr txBox="1"/>
          <p:nvPr/>
        </p:nvSpPr>
        <p:spPr>
          <a:xfrm>
            <a:off x="4572000" y="5517232"/>
            <a:ext cx="31683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err="1" smtClean="0"/>
              <a:t>Роуэн</a:t>
            </a:r>
            <a:r>
              <a:rPr lang="ru-RU" dirty="0" smtClean="0"/>
              <a:t> </a:t>
            </a:r>
            <a:r>
              <a:rPr lang="ru-RU" dirty="0" err="1" smtClean="0"/>
              <a:t>Аткинсон</a:t>
            </a:r>
            <a:r>
              <a:rPr lang="ru-RU" dirty="0" smtClean="0"/>
              <a:t>-</a:t>
            </a:r>
            <a:r>
              <a:rPr lang="ru-RU" dirty="0"/>
              <a:t>британский актёр-комик</a:t>
            </a:r>
          </a:p>
        </p:txBody>
      </p:sp>
    </p:spTree>
    <p:extLst>
      <p:ext uri="{BB962C8B-B14F-4D97-AF65-F5344CB8AC3E}">
        <p14:creationId xmlns:p14="http://schemas.microsoft.com/office/powerpoint/2010/main" val="12188200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Как стать своим в Англии?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84785"/>
            <a:ext cx="8229600" cy="5112568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ru-RU" sz="1600" dirty="0"/>
              <a:t>Научиться понимать английский юмор довольно сложно, как и широкую русскую душу. Многие англичане шутят при каждом удобном случае. При этом важно не растеряться и по возможности подыграть шутнику.</a:t>
            </a:r>
          </a:p>
          <a:p>
            <a:pPr lvl="0" fontAlgn="base">
              <a:lnSpc>
                <a:spcPct val="150000"/>
              </a:lnSpc>
            </a:pPr>
            <a:r>
              <a:rPr lang="ru-RU" sz="1600" dirty="0"/>
              <a:t>Англичане гордятся своим чувством юмора, а потому спорить, что у других наций тоже есть чувство юмора, не стоит. Кивайте обреченно и продолжайте разговор.</a:t>
            </a:r>
          </a:p>
          <a:p>
            <a:pPr lvl="0" fontAlgn="base">
              <a:lnSpc>
                <a:spcPct val="150000"/>
              </a:lnSpc>
            </a:pPr>
            <a:r>
              <a:rPr lang="ru-RU" sz="1600" dirty="0"/>
              <a:t>Англичане преуменьшают многое. Если кто-то спросит, как погода в Африке, лучше ответить «Чуть жарче, чем здесь».</a:t>
            </a:r>
          </a:p>
          <a:p>
            <a:pPr lvl="0" fontAlgn="base">
              <a:lnSpc>
                <a:spcPct val="150000"/>
              </a:lnSpc>
            </a:pPr>
            <a:r>
              <a:rPr lang="ru-RU" sz="1600" dirty="0"/>
              <a:t>Учитесь самоиронии. Кто больше смеется над собой, тот и молодец.</a:t>
            </a:r>
          </a:p>
          <a:p>
            <a:pPr lvl="0" fontAlgn="base">
              <a:lnSpc>
                <a:spcPct val="150000"/>
              </a:lnSpc>
            </a:pPr>
            <a:r>
              <a:rPr lang="ru-RU" sz="1600" dirty="0"/>
              <a:t>Если с вами затевают спор в непринужденной обстановке, не воспринимайте всерьез. Наверняка кто-то вас проверяет на прочность.</a:t>
            </a:r>
          </a:p>
          <a:p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23967291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Заключение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628800"/>
            <a:ext cx="8229600" cy="452596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ru-RU" sz="1600" dirty="0"/>
              <a:t>Если вы впервые в Англии, имейте в виду, что тут не принято обижаться на шутки. Мало того, ваша реакция на определенную шутку может оказаться проверкой «на прочность» прежде чем вступить с вами в партнерские отношения. Так что держите ухо востро.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1600" dirty="0"/>
              <a:t>Известная английская поговорка гласит, что у каждого в рукаве свой дурак — </a:t>
            </a:r>
            <a:r>
              <a:rPr lang="ru-RU" sz="1600" dirty="0" err="1"/>
              <a:t>Everyone</a:t>
            </a:r>
            <a:r>
              <a:rPr lang="ru-RU" sz="1600" dirty="0"/>
              <a:t> </a:t>
            </a:r>
            <a:r>
              <a:rPr lang="ru-RU" sz="1600" dirty="0" err="1"/>
              <a:t>has</a:t>
            </a:r>
            <a:r>
              <a:rPr lang="ru-RU" sz="1600" dirty="0"/>
              <a:t> a </a:t>
            </a:r>
            <a:r>
              <a:rPr lang="ru-RU" sz="1600" dirty="0" err="1"/>
              <a:t>fool</a:t>
            </a:r>
            <a:r>
              <a:rPr lang="ru-RU" sz="1600" dirty="0"/>
              <a:t> </a:t>
            </a:r>
            <a:r>
              <a:rPr lang="ru-RU" sz="1600" dirty="0" err="1"/>
              <a:t>in</a:t>
            </a:r>
            <a:r>
              <a:rPr lang="ru-RU" sz="1600" dirty="0"/>
              <a:t> </a:t>
            </a:r>
            <a:r>
              <a:rPr lang="ru-RU" sz="1600" dirty="0" err="1"/>
              <a:t>his</a:t>
            </a:r>
            <a:r>
              <a:rPr lang="ru-RU" sz="1600" dirty="0"/>
              <a:t> </a:t>
            </a:r>
            <a:r>
              <a:rPr lang="ru-RU" sz="1600" dirty="0" err="1"/>
              <a:t>sleeve</a:t>
            </a:r>
            <a:r>
              <a:rPr lang="ru-RU" sz="1600" dirty="0"/>
              <a:t>. И англичане полностью оправдывают это утверждение. Обычная дружеская беседа в Англии – это  полусерьезная пикировка и обмен остроумными высказываниями, когда каждый подхватывает мысль другого и продолжает шутку. Чтобы принять участие в такой беседе на равных, пожалуй, нужно родиться англичанином. Или, как минимум, очень хотеть научиться понимать все тонкости юмора англичан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961558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Введение: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/>
              <a:t>Актуальность </a:t>
            </a:r>
            <a:r>
              <a:rPr lang="ru-RU" b="1" dirty="0" smtClean="0"/>
              <a:t>темы</a:t>
            </a:r>
          </a:p>
          <a:p>
            <a:r>
              <a:rPr lang="ru-RU" b="1" dirty="0" smtClean="0"/>
              <a:t>Цель работы</a:t>
            </a:r>
          </a:p>
          <a:p>
            <a:r>
              <a:rPr lang="ru-RU" b="1" dirty="0" smtClean="0"/>
              <a:t>Объект исследования</a:t>
            </a:r>
          </a:p>
          <a:p>
            <a:r>
              <a:rPr lang="ru-RU" b="1" dirty="0"/>
              <a:t>Теоретическая значимость работы</a:t>
            </a:r>
            <a:r>
              <a:rPr lang="ru-RU" dirty="0"/>
              <a:t> </a:t>
            </a:r>
            <a:endParaRPr lang="ru-RU" dirty="0" smtClean="0"/>
          </a:p>
          <a:p>
            <a:r>
              <a:rPr lang="ru-RU" b="1" dirty="0"/>
              <a:t>Практическая значимость  работы</a:t>
            </a:r>
            <a:r>
              <a:rPr lang="ru-R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3325437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Некоторые шутки: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sz="1900" i="1" dirty="0"/>
              <a:t>В бар заходит посетитель и заказывает две порции виски и одну порцию содовой.</a:t>
            </a:r>
            <a:endParaRPr lang="ru-RU" sz="1900" dirty="0"/>
          </a:p>
          <a:p>
            <a:pPr marL="0" indent="0">
              <a:buNone/>
            </a:pPr>
            <a:r>
              <a:rPr lang="ru-RU" sz="1900" i="1" dirty="0"/>
              <a:t>Выпив и расплатившись, он поднимается по стене, проходит </a:t>
            </a:r>
            <a:r>
              <a:rPr lang="ru-RU" sz="1900" i="1" dirty="0" err="1"/>
              <a:t>неспеша</a:t>
            </a:r>
            <a:r>
              <a:rPr lang="ru-RU" sz="1900" i="1" dirty="0"/>
              <a:t> по потолку, спускается по противоположной стене и выходит в дверь.</a:t>
            </a:r>
            <a:endParaRPr lang="ru-RU" sz="1900" dirty="0"/>
          </a:p>
          <a:p>
            <a:pPr marL="0" indent="0">
              <a:buNone/>
            </a:pPr>
            <a:r>
              <a:rPr lang="ru-RU" sz="1900" i="1" dirty="0"/>
              <a:t>Все поражены и обращают на бармена недоуменные взгляды.</a:t>
            </a:r>
            <a:endParaRPr lang="ru-RU" sz="1900" dirty="0"/>
          </a:p>
          <a:p>
            <a:pPr marL="0" indent="0">
              <a:buNone/>
            </a:pPr>
            <a:r>
              <a:rPr lang="ru-RU" sz="1900" i="1" dirty="0"/>
              <a:t>"Как странно"- говорит он, - "этот человек всегда заказывал одну порции виски и две - соды</a:t>
            </a:r>
            <a:r>
              <a:rPr lang="ru-RU" sz="1900" i="1" dirty="0" smtClean="0"/>
              <a:t>".</a:t>
            </a:r>
          </a:p>
          <a:p>
            <a:r>
              <a:rPr lang="ru-RU" sz="1900" i="1" dirty="0"/>
              <a:t> В лодке сидят трое удильщиков.</a:t>
            </a:r>
            <a:endParaRPr lang="ru-RU" sz="1900" dirty="0"/>
          </a:p>
          <a:p>
            <a:pPr marL="0" indent="0">
              <a:buNone/>
            </a:pPr>
            <a:r>
              <a:rPr lang="ru-RU" sz="1900" i="1" dirty="0"/>
              <a:t>"Какая сегодня чудесная погода!"- изрекает первый.</a:t>
            </a:r>
            <a:endParaRPr lang="ru-RU" sz="1900" dirty="0"/>
          </a:p>
          <a:p>
            <a:pPr marL="0" indent="0">
              <a:buNone/>
            </a:pPr>
            <a:r>
              <a:rPr lang="ru-RU" sz="1900" i="1" dirty="0"/>
              <a:t>Проходит час, и второй возражает ему: "Нет, сегодня отвратительная погода!"</a:t>
            </a:r>
            <a:endParaRPr lang="ru-RU" sz="1900" dirty="0"/>
          </a:p>
          <a:p>
            <a:pPr marL="0" indent="0">
              <a:buNone/>
            </a:pPr>
            <a:r>
              <a:rPr lang="ru-RU" sz="1900" i="1" dirty="0"/>
              <a:t>Проходит еще час, и подает голос третий: "Джентльмены, перестаньте спорить</a:t>
            </a:r>
            <a:r>
              <a:rPr lang="ru-RU" sz="1900" i="1" dirty="0" smtClean="0"/>
              <a:t>!«</a:t>
            </a:r>
          </a:p>
          <a:p>
            <a:r>
              <a:rPr lang="ru-RU" sz="1900" i="1" dirty="0"/>
              <a:t>Американец, спускающийся с трапа самолета в Хитроу, при виде тумана: </a:t>
            </a:r>
            <a:br>
              <a:rPr lang="ru-RU" sz="1900" i="1" dirty="0"/>
            </a:br>
            <a:r>
              <a:rPr lang="ru-RU" sz="1900" i="1" dirty="0"/>
              <a:t>- Фи, какая мерзкая погода! И долго здесь это еще будет продолжаться, вы не знаете? </a:t>
            </a:r>
            <a:br>
              <a:rPr lang="ru-RU" sz="1900" i="1" dirty="0"/>
            </a:br>
            <a:r>
              <a:rPr lang="ru-RU" sz="1900" i="1" dirty="0"/>
              <a:t>Лондонец: </a:t>
            </a:r>
            <a:br>
              <a:rPr lang="ru-RU" sz="1900" i="1" dirty="0"/>
            </a:br>
            <a:r>
              <a:rPr lang="ru-RU" sz="1900" i="1" dirty="0"/>
              <a:t>- Увы, сэр, ничего не могу сказать определенного. Я живу здесь только тридцать пять лет</a:t>
            </a:r>
            <a:r>
              <a:rPr lang="ru-RU" sz="1900" dirty="0"/>
              <a:t> .</a:t>
            </a:r>
          </a:p>
          <a:p>
            <a:pPr marL="0" indent="0">
              <a:buNone/>
            </a:pPr>
            <a:r>
              <a:rPr lang="ru-RU" sz="1900" dirty="0"/>
              <a:t> </a:t>
            </a:r>
          </a:p>
          <a:p>
            <a:pPr marL="0" indent="0">
              <a:buNone/>
            </a:pPr>
            <a:endParaRPr lang="ru-RU" sz="2000" dirty="0"/>
          </a:p>
          <a:p>
            <a:pPr marL="0" indent="0">
              <a:buNone/>
            </a:pPr>
            <a:endParaRPr lang="ru-RU" sz="2000" dirty="0"/>
          </a:p>
          <a:p>
            <a:pPr marL="0" indent="0">
              <a:buNone/>
            </a:pPr>
            <a:endParaRPr lang="ru-RU" sz="19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724526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Над чем смеются англичане</a:t>
            </a:r>
            <a:endParaRPr lang="ru-RU" dirty="0"/>
          </a:p>
        </p:txBody>
      </p:sp>
      <p:pic>
        <p:nvPicPr>
          <p:cNvPr id="1026" name="Picture 2" descr="https://im0-tub-ru.yandex.net/i?id=35e983c8281f58f2bc010e91a6672e6a-l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294" y="1196752"/>
            <a:ext cx="2959554" cy="2810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vietnamsoul.files.wordpress.com/2011/11/w-london_snow_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1413309"/>
            <a:ext cx="4427663" cy="2454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www.nation.co.ke/image/view/-/1741340/medRes/439105/-/h2grvfz/-/UK+px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4005521"/>
            <a:ext cx="5451351" cy="2748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http://lh3.googleusercontent.com/-RUuuM5O65O4/VVjh7g4O46I/AAAAAAAITns/kSLtnr1wgJs/156_31_08_11_smeh_thumb%25255B6%25255D.jpg?imgmax=80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166" y="4285306"/>
            <a:ext cx="2815957" cy="2189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91460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Особенности английского юмора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628800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600" dirty="0"/>
              <a:t>В отличие от простого и грубого американского юмора, английский имеет несколько разновидностей:</a:t>
            </a:r>
          </a:p>
          <a:p>
            <a:pPr lvl="0"/>
            <a:r>
              <a:rPr lang="ru-RU" sz="1600" dirty="0" err="1"/>
              <a:t>the</a:t>
            </a:r>
            <a:r>
              <a:rPr lang="ru-RU" sz="1600" dirty="0"/>
              <a:t> </a:t>
            </a:r>
            <a:r>
              <a:rPr lang="ru-RU" sz="1600" dirty="0" err="1"/>
              <a:t>elephant</a:t>
            </a:r>
            <a:r>
              <a:rPr lang="ru-RU" sz="1600" dirty="0"/>
              <a:t> </a:t>
            </a:r>
            <a:r>
              <a:rPr lang="ru-RU" sz="1600" dirty="0" err="1"/>
              <a:t>jokes</a:t>
            </a:r>
            <a:r>
              <a:rPr lang="ru-RU" sz="1600" dirty="0"/>
              <a:t> – так называемые «слоновьи» шутки, к которым относят особенно глупые истории;</a:t>
            </a:r>
          </a:p>
          <a:p>
            <a:pPr lvl="0"/>
            <a:r>
              <a:rPr lang="en-US" sz="1600" dirty="0"/>
              <a:t>dry sense of </a:t>
            </a:r>
            <a:r>
              <a:rPr lang="en-US" sz="1600" dirty="0" err="1"/>
              <a:t>humour</a:t>
            </a:r>
            <a:r>
              <a:rPr lang="en-US" sz="1600" dirty="0"/>
              <a:t> – </a:t>
            </a:r>
            <a:r>
              <a:rPr lang="ru-RU" sz="1600" dirty="0"/>
              <a:t>сарказм или ирония</a:t>
            </a:r>
            <a:r>
              <a:rPr lang="en-US" sz="1600" dirty="0"/>
              <a:t>;</a:t>
            </a:r>
            <a:endParaRPr lang="ru-RU" sz="1600" dirty="0"/>
          </a:p>
          <a:p>
            <a:pPr lvl="0"/>
            <a:r>
              <a:rPr lang="ru-RU" sz="1600" dirty="0" err="1"/>
              <a:t>banana</a:t>
            </a:r>
            <a:r>
              <a:rPr lang="ru-RU" sz="1600" dirty="0"/>
              <a:t> </a:t>
            </a:r>
            <a:r>
              <a:rPr lang="ru-RU" sz="1600" dirty="0" err="1"/>
              <a:t>skin</a:t>
            </a:r>
            <a:r>
              <a:rPr lang="ru-RU" sz="1600" dirty="0"/>
              <a:t> </a:t>
            </a:r>
            <a:r>
              <a:rPr lang="ru-RU" sz="1600" dirty="0" err="1"/>
              <a:t>sense</a:t>
            </a:r>
            <a:r>
              <a:rPr lang="ru-RU" sz="1600" dirty="0"/>
              <a:t> </a:t>
            </a:r>
            <a:r>
              <a:rPr lang="ru-RU" sz="1600" dirty="0" err="1"/>
              <a:t>of</a:t>
            </a:r>
            <a:r>
              <a:rPr lang="ru-RU" sz="1600" dirty="0"/>
              <a:t> </a:t>
            </a:r>
            <a:r>
              <a:rPr lang="ru-RU" sz="1600" dirty="0" err="1"/>
              <a:t>humour</a:t>
            </a:r>
            <a:r>
              <a:rPr lang="ru-RU" sz="1600" dirty="0"/>
              <a:t>  —  если переводить дословно, юмор с банановой кожурой, так изящно британцы отзываются об американских шутках;</a:t>
            </a:r>
          </a:p>
          <a:p>
            <a:r>
              <a:rPr lang="ru-RU" sz="1600" dirty="0" err="1"/>
              <a:t>shaggy-dog</a:t>
            </a:r>
            <a:r>
              <a:rPr lang="ru-RU" sz="1600" dirty="0"/>
              <a:t> </a:t>
            </a:r>
            <a:r>
              <a:rPr lang="ru-RU" sz="1600" dirty="0" err="1"/>
              <a:t>stories</a:t>
            </a:r>
            <a:r>
              <a:rPr lang="ru-RU" sz="1600" dirty="0"/>
              <a:t> – истории, комичность которых заключается в нелогичности сказанного</a:t>
            </a:r>
          </a:p>
        </p:txBody>
      </p:sp>
    </p:spTree>
    <p:extLst>
      <p:ext uri="{BB962C8B-B14F-4D97-AF65-F5344CB8AC3E}">
        <p14:creationId xmlns:p14="http://schemas.microsoft.com/office/powerpoint/2010/main" val="17825709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i="1" dirty="0"/>
              <a:t>"Священник едет в коляске вдоль прекрасно возделанного ржаного поля. На краю поля, опершись на изгородь, стоит фермер и курит трубку. "Добрый день, сын мой!" - "Добрый день, преподобный". - "Это ваше поле?" - "Мое". - "Замечательно!" - "Что замечательно?" - "Замечательно, когда соединяются усилия Господа и человека". - "Может, оно и так. Только поглядели бы вы, преподобный, на это поле, когда Господь хозяйничал здесь в одиночку".</a:t>
            </a:r>
          </a:p>
          <a:p>
            <a:r>
              <a:rPr lang="ru-RU" sz="2000" i="1" dirty="0" smtClean="0"/>
              <a:t> </a:t>
            </a:r>
            <a:r>
              <a:rPr lang="en-US" sz="2000" i="1" dirty="0" smtClean="0"/>
              <a:t>Boyfriend</a:t>
            </a:r>
            <a:r>
              <a:rPr lang="en-US" sz="2000" i="1" dirty="0"/>
              <a:t>: What is your favorite music group?</a:t>
            </a:r>
            <a:br>
              <a:rPr lang="en-US" sz="2000" i="1" dirty="0"/>
            </a:br>
            <a:r>
              <a:rPr lang="en-US" sz="2000" i="1" dirty="0"/>
              <a:t>Girlfriend: I love U2!</a:t>
            </a:r>
            <a:br>
              <a:rPr lang="en-US" sz="2000" i="1" dirty="0"/>
            </a:br>
            <a:r>
              <a:rPr lang="en-US" sz="2000" i="1" dirty="0"/>
              <a:t>Boyfriend: I love you too, but what is your favorite music group</a:t>
            </a:r>
            <a:r>
              <a:rPr lang="en-US" sz="2000" i="1" dirty="0" smtClean="0"/>
              <a:t>?</a:t>
            </a:r>
            <a:endParaRPr lang="ru-RU" sz="2000" i="1" dirty="0" smtClean="0"/>
          </a:p>
          <a:p>
            <a:r>
              <a:rPr lang="en-US" sz="2000" i="1" dirty="0"/>
              <a:t>Two cows are standing in a field</a:t>
            </a:r>
            <a:r>
              <a:rPr lang="en-US" sz="2000" i="1" dirty="0" smtClean="0"/>
              <a:t>.</a:t>
            </a:r>
            <a:endParaRPr lang="ru-RU" sz="2000" i="1" dirty="0" smtClean="0"/>
          </a:p>
          <a:p>
            <a:pPr marL="0" indent="0">
              <a:buNone/>
            </a:pPr>
            <a:r>
              <a:rPr lang="ru-RU" sz="2000" i="1" dirty="0" smtClean="0"/>
              <a:t>      </a:t>
            </a:r>
            <a:r>
              <a:rPr lang="en-US" sz="2000" i="1" dirty="0" smtClean="0"/>
              <a:t>One </a:t>
            </a:r>
            <a:r>
              <a:rPr lang="en-US" sz="2000" i="1" dirty="0"/>
              <a:t>says to the other: "Are you worried about Mad Cow Disease</a:t>
            </a:r>
            <a:r>
              <a:rPr lang="en-US" sz="2000" i="1" dirty="0" smtClean="0"/>
              <a:t>?«</a:t>
            </a:r>
            <a:endParaRPr lang="ru-RU" sz="2000" i="1" dirty="0" smtClean="0"/>
          </a:p>
          <a:p>
            <a:pPr marL="0" indent="0">
              <a:buNone/>
            </a:pPr>
            <a:r>
              <a:rPr lang="ru-RU" sz="2000" i="1" dirty="0" smtClean="0"/>
              <a:t>      </a:t>
            </a:r>
            <a:r>
              <a:rPr lang="en-US" sz="2000" i="1" dirty="0" smtClean="0"/>
              <a:t>The </a:t>
            </a:r>
            <a:r>
              <a:rPr lang="en-US" sz="2000" i="1" dirty="0"/>
              <a:t>other one says: "No, It doesn't worry me, I'm a horse!"</a:t>
            </a:r>
            <a:endParaRPr lang="ru-RU" sz="2000" i="1" dirty="0"/>
          </a:p>
          <a:p>
            <a:endParaRPr lang="ru-RU" sz="2000" i="1" dirty="0"/>
          </a:p>
        </p:txBody>
      </p:sp>
    </p:spTree>
    <p:extLst>
      <p:ext uri="{BB962C8B-B14F-4D97-AF65-F5344CB8AC3E}">
        <p14:creationId xmlns:p14="http://schemas.microsoft.com/office/powerpoint/2010/main" val="3949623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Культура английского юмора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sz="2600" i="1" dirty="0"/>
              <a:t>В </a:t>
            </a:r>
            <a:r>
              <a:rPr lang="ru-RU" sz="2600" i="1" u="sng" dirty="0">
                <a:hlinkClick r:id="rId2"/>
              </a:rPr>
              <a:t>Лондоне</a:t>
            </a:r>
            <a:r>
              <a:rPr lang="ru-RU" sz="2600" i="1" dirty="0"/>
              <a:t> в своем доме, в гостиной сидит англичанин, курит трубку и читает утреннюю </a:t>
            </a:r>
            <a:r>
              <a:rPr lang="ru-RU" sz="2600" i="1" dirty="0" err="1"/>
              <a:t>Times</a:t>
            </a:r>
            <a:r>
              <a:rPr lang="ru-RU" sz="2600" i="1" dirty="0"/>
              <a:t>. Вдруг обваливается стена, и в гостиную скрипя тормозами въезжает "Бентли", за рулем которого сидит другой англичанин. Первый спокойно переводит на него взгляд, вынимает трубку и спрашивает: </a:t>
            </a:r>
            <a:br>
              <a:rPr lang="ru-RU" sz="2600" i="1" dirty="0"/>
            </a:br>
            <a:r>
              <a:rPr lang="ru-RU" sz="2600" i="1" dirty="0"/>
              <a:t>-Могу я спросить, куда сэр так торопится?</a:t>
            </a:r>
            <a:br>
              <a:rPr lang="ru-RU" sz="2600" i="1" dirty="0"/>
            </a:br>
            <a:r>
              <a:rPr lang="ru-RU" sz="2600" i="1" dirty="0"/>
              <a:t>-В Манчестер, сэр!</a:t>
            </a:r>
            <a:br>
              <a:rPr lang="ru-RU" sz="2600" i="1" dirty="0"/>
            </a:br>
            <a:r>
              <a:rPr lang="ru-RU" sz="2600" i="1" dirty="0"/>
              <a:t>-В таком случае, сэр, Вам лучше было бы через кухню</a:t>
            </a:r>
            <a:r>
              <a:rPr lang="ru-RU" sz="2600" i="1" dirty="0" smtClean="0"/>
              <a:t>.....</a:t>
            </a:r>
          </a:p>
          <a:p>
            <a:r>
              <a:rPr lang="ru-RU" sz="2600" i="1" dirty="0"/>
              <a:t>В английском ресторане: </a:t>
            </a:r>
            <a:br>
              <a:rPr lang="ru-RU" sz="2600" i="1" dirty="0"/>
            </a:br>
            <a:r>
              <a:rPr lang="ru-RU" sz="2600" i="1" dirty="0"/>
              <a:t>-Что у вас сегодня на завтрак? </a:t>
            </a:r>
            <a:br>
              <a:rPr lang="ru-RU" sz="2600" i="1" dirty="0"/>
            </a:br>
            <a:r>
              <a:rPr lang="ru-RU" sz="2600" i="1" dirty="0"/>
              <a:t>-Овсянка, сэр. </a:t>
            </a:r>
            <a:br>
              <a:rPr lang="ru-RU" sz="2600" i="1" dirty="0"/>
            </a:br>
            <a:r>
              <a:rPr lang="ru-RU" sz="2600" i="1" dirty="0"/>
              <a:t>-А на обед? </a:t>
            </a:r>
            <a:br>
              <a:rPr lang="ru-RU" sz="2600" i="1" dirty="0"/>
            </a:br>
            <a:r>
              <a:rPr lang="ru-RU" sz="2600" i="1" dirty="0"/>
              <a:t>-Овсянка, сэр. </a:t>
            </a:r>
            <a:br>
              <a:rPr lang="ru-RU" sz="2600" i="1" dirty="0"/>
            </a:br>
            <a:r>
              <a:rPr lang="ru-RU" sz="2600" i="1" dirty="0"/>
              <a:t>-А на ужин?? </a:t>
            </a:r>
            <a:br>
              <a:rPr lang="ru-RU" sz="2600" i="1" dirty="0"/>
            </a:br>
            <a:r>
              <a:rPr lang="ru-RU" sz="2600" i="1" dirty="0"/>
              <a:t>-Овсянка, сэр. </a:t>
            </a:r>
            <a:br>
              <a:rPr lang="ru-RU" sz="2600" i="1" dirty="0"/>
            </a:br>
            <a:r>
              <a:rPr lang="ru-RU" sz="2600" i="1" dirty="0"/>
              <a:t>-А завтра на завтрак??? </a:t>
            </a:r>
            <a:br>
              <a:rPr lang="ru-RU" sz="2600" i="1" dirty="0"/>
            </a:br>
            <a:r>
              <a:rPr lang="ru-RU" sz="2600" i="1" dirty="0"/>
              <a:t>-Запеканка, сэр. </a:t>
            </a:r>
            <a:br>
              <a:rPr lang="ru-RU" sz="2600" i="1" dirty="0"/>
            </a:br>
            <a:r>
              <a:rPr lang="ru-RU" sz="2600" i="1" dirty="0"/>
              <a:t>-</a:t>
            </a:r>
            <a:r>
              <a:rPr lang="ru-RU" sz="2600" i="1" dirty="0" err="1"/>
              <a:t>Урааа</a:t>
            </a:r>
            <a:r>
              <a:rPr lang="ru-RU" sz="2600" i="1" dirty="0"/>
              <a:t>!!! </a:t>
            </a:r>
            <a:br>
              <a:rPr lang="ru-RU" sz="2600" i="1" dirty="0"/>
            </a:br>
            <a:r>
              <a:rPr lang="ru-RU" sz="2600" i="1" dirty="0"/>
              <a:t>-Из овсянки, сэр...</a:t>
            </a:r>
            <a:endParaRPr lang="ru-RU" sz="2600" dirty="0"/>
          </a:p>
          <a:p>
            <a:pPr marL="0" indent="0">
              <a:buNone/>
            </a:pPr>
            <a:r>
              <a:rPr lang="ru-RU" sz="2600" dirty="0"/>
              <a:t> </a:t>
            </a:r>
          </a:p>
          <a:p>
            <a:endParaRPr lang="ru-RU" sz="19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968864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Для юмора нет преград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sz="1700" i="1" dirty="0"/>
              <a:t>В </a:t>
            </a:r>
            <a:r>
              <a:rPr lang="ru-RU" sz="1700" i="1" u="sng" dirty="0">
                <a:hlinkClick r:id="rId2"/>
              </a:rPr>
              <a:t>Лондоне</a:t>
            </a:r>
            <a:r>
              <a:rPr lang="ru-RU" sz="1700" i="1" dirty="0"/>
              <a:t> на узкой улочке навстречу друг другу едут два шикарных лимузина "Бентли" и "Крайслер". Дорогу уступать никто не хочет, и в центре улочки они, едва не столкнувшись, останавливаются. Из "Крайслера" </a:t>
            </a:r>
            <a:r>
              <a:rPr lang="ru-RU" sz="1700" i="1" dirty="0" err="1"/>
              <a:t>выскакивет</a:t>
            </a:r>
            <a:r>
              <a:rPr lang="ru-RU" sz="1700" i="1" dirty="0"/>
              <a:t> черный водила - американец, из "Бентли" чинно выходит англичанин. Американец начинает орать и бешено жестикулировать: </a:t>
            </a:r>
            <a:br>
              <a:rPr lang="ru-RU" sz="1700" i="1" dirty="0"/>
            </a:br>
            <a:r>
              <a:rPr lang="ru-RU" sz="1700" i="1" dirty="0"/>
              <a:t>- Ты куда! Куда ты лезешь? Да ты знаешь, кого я везу?!! </a:t>
            </a:r>
            <a:br>
              <a:rPr lang="ru-RU" sz="1700" i="1" dirty="0"/>
            </a:br>
            <a:r>
              <a:rPr lang="ru-RU" sz="1700" i="1" dirty="0"/>
              <a:t>Англичанин оценивает происходящее невозмутимо и стоит с весьма помпезным видом. </a:t>
            </a:r>
            <a:br>
              <a:rPr lang="ru-RU" sz="1700" i="1" dirty="0"/>
            </a:br>
            <a:r>
              <a:rPr lang="ru-RU" sz="1700" i="1" dirty="0"/>
              <a:t>Американец продолжает крик: </a:t>
            </a:r>
            <a:br>
              <a:rPr lang="ru-RU" sz="1700" i="1" dirty="0"/>
            </a:br>
            <a:r>
              <a:rPr lang="ru-RU" sz="1700" i="1" dirty="0"/>
              <a:t>- У меня в машине сидит сам Билл Гейтс!!! И если ты... </a:t>
            </a:r>
            <a:br>
              <a:rPr lang="ru-RU" sz="1700" i="1" dirty="0"/>
            </a:br>
            <a:r>
              <a:rPr lang="ru-RU" sz="1700" i="1" dirty="0"/>
              <a:t>Так проходит некоторое время. Американец не унимается. </a:t>
            </a:r>
            <a:br>
              <a:rPr lang="ru-RU" sz="1700" i="1" dirty="0"/>
            </a:br>
            <a:r>
              <a:rPr lang="ru-RU" sz="1700" i="1" dirty="0"/>
              <a:t>Наконец, англичанин разворачивается, обходит свой "Бентли" и открывает заднюю </a:t>
            </a:r>
            <a:br>
              <a:rPr lang="ru-RU" sz="1700" i="1" dirty="0"/>
            </a:br>
            <a:r>
              <a:rPr lang="ru-RU" sz="1700" i="1" dirty="0"/>
              <a:t>дверь - американец видит Английскую Королеву. </a:t>
            </a:r>
            <a:br>
              <a:rPr lang="ru-RU" sz="1700" i="1" dirty="0"/>
            </a:br>
            <a:r>
              <a:rPr lang="ru-RU" sz="1700" i="1" dirty="0"/>
              <a:t>Англичанин смотрит на него испепеляющим взглядом: </a:t>
            </a:r>
            <a:br>
              <a:rPr lang="ru-RU" sz="1700" i="1" dirty="0"/>
            </a:br>
            <a:r>
              <a:rPr lang="ru-RU" sz="1700" i="1" dirty="0"/>
              <a:t>- </a:t>
            </a:r>
            <a:r>
              <a:rPr lang="ru-RU" sz="1700" i="1" dirty="0" err="1"/>
              <a:t>Hу</a:t>
            </a:r>
            <a:r>
              <a:rPr lang="ru-RU" sz="1700" i="1" dirty="0"/>
              <a:t> а это по-вашему - ковшик? </a:t>
            </a:r>
            <a:br>
              <a:rPr lang="ru-RU" sz="1700" i="1" dirty="0"/>
            </a:br>
            <a:r>
              <a:rPr lang="ru-RU" sz="1700" i="1" dirty="0"/>
              <a:t>- Тогда извините, пожалуйста.</a:t>
            </a:r>
            <a:endParaRPr lang="ru-RU" sz="1700" dirty="0"/>
          </a:p>
          <a:p>
            <a:pPr marL="0" indent="0">
              <a:buNone/>
            </a:pPr>
            <a:r>
              <a:rPr lang="ru-RU" sz="1700" dirty="0"/>
              <a:t> </a:t>
            </a:r>
          </a:p>
          <a:p>
            <a:r>
              <a:rPr lang="ru-RU" sz="1700" i="1" dirty="0"/>
              <a:t>Что такое "английский юмор"? - Это когда один очень интеллигентный джентльмен говорит другому весьма уважаемому джентльмену нечто такое, чего не понимают окружающие. Именно это обоих и забавляет.</a:t>
            </a:r>
            <a:endParaRPr lang="ru-RU" sz="17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192594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Формула идеальной </a:t>
            </a:r>
            <a:r>
              <a:rPr lang="ru-RU" dirty="0" smtClean="0"/>
              <a:t>шутки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400" dirty="0" smtClean="0"/>
              <a:t>c</a:t>
            </a:r>
            <a:r>
              <a:rPr lang="ru-RU" sz="4400" dirty="0"/>
              <a:t>=(</a:t>
            </a:r>
            <a:r>
              <a:rPr lang="ru-RU" sz="4400" dirty="0" err="1"/>
              <a:t>m+nO</a:t>
            </a:r>
            <a:r>
              <a:rPr lang="ru-RU" sz="4400" dirty="0"/>
              <a:t>)/p </a:t>
            </a:r>
            <a:endParaRPr lang="ru-RU" sz="4400" dirty="0" smtClean="0"/>
          </a:p>
          <a:p>
            <a:pPr>
              <a:lnSpc>
                <a:spcPct val="150000"/>
              </a:lnSpc>
            </a:pPr>
            <a:r>
              <a:rPr lang="ru-RU" sz="1600" dirty="0" smtClean="0"/>
              <a:t>"</a:t>
            </a:r>
            <a:r>
              <a:rPr lang="ru-RU" sz="1600" dirty="0"/>
              <a:t>с" - ее соль, </a:t>
            </a:r>
            <a:endParaRPr lang="ru-RU" sz="1600" dirty="0" smtClean="0"/>
          </a:p>
          <a:p>
            <a:pPr>
              <a:lnSpc>
                <a:spcPct val="150000"/>
              </a:lnSpc>
            </a:pPr>
            <a:r>
              <a:rPr lang="ru-RU" sz="1600" dirty="0" smtClean="0"/>
              <a:t>"</a:t>
            </a:r>
            <a:r>
              <a:rPr lang="ru-RU" sz="1600" dirty="0"/>
              <a:t>m" - комический момент, который достигается умножением индекса кульминационного пункта соли шутки на длину ее сюжета</a:t>
            </a:r>
            <a:r>
              <a:rPr lang="ru-RU" sz="1600" dirty="0" smtClean="0"/>
              <a:t>,</a:t>
            </a:r>
          </a:p>
          <a:p>
            <a:pPr>
              <a:lnSpc>
                <a:spcPct val="150000"/>
              </a:lnSpc>
            </a:pPr>
            <a:r>
              <a:rPr lang="ru-RU" sz="1600" dirty="0" smtClean="0"/>
              <a:t> </a:t>
            </a:r>
            <a:r>
              <a:rPr lang="ru-RU" sz="1600" dirty="0"/>
              <a:t>"</a:t>
            </a:r>
            <a:r>
              <a:rPr lang="ru-RU" sz="1600" dirty="0" err="1"/>
              <a:t>nO</a:t>
            </a:r>
            <a:r>
              <a:rPr lang="ru-RU" sz="1600" dirty="0"/>
              <a:t>" – параметр, равный количеству осмеяний, которому подвергается объект шутки, умноженному на "ой-фактор" - социальный и физический эффект, который шутка оказывает на объект </a:t>
            </a:r>
            <a:r>
              <a:rPr lang="ru-RU" sz="1600" dirty="0" smtClean="0"/>
              <a:t>высмеив</a:t>
            </a:r>
            <a:r>
              <a:rPr lang="ru-RU" sz="1600" dirty="0"/>
              <a:t>ания</a:t>
            </a:r>
            <a:r>
              <a:rPr lang="ru-RU" sz="1600" dirty="0" smtClean="0"/>
              <a:t>.</a:t>
            </a:r>
          </a:p>
          <a:p>
            <a:pPr>
              <a:lnSpc>
                <a:spcPct val="150000"/>
              </a:lnSpc>
            </a:pPr>
            <a:r>
              <a:rPr lang="ru-RU" sz="1600" dirty="0" smtClean="0"/>
              <a:t>"</a:t>
            </a:r>
            <a:r>
              <a:rPr lang="ru-RU" sz="1600" dirty="0"/>
              <a:t>p" - количество каламбуров в шутке или игру слов</a:t>
            </a:r>
            <a:r>
              <a:rPr lang="ru-RU" sz="1600" dirty="0" smtClean="0"/>
              <a:t>.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12253299"/>
      </p:ext>
    </p:extLst>
  </p:cSld>
  <p:clrMapOvr>
    <a:masterClrMapping/>
  </p:clrMapOvr>
</p:sld>
</file>

<file path=ppt/theme/theme1.xml><?xml version="1.0" encoding="utf-8"?>
<a:theme xmlns:a="http://schemas.openxmlformats.org/drawingml/2006/main" name="Презентация Microsoft Office PowerPoint (2)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 Microsoft Office PowerPoint (2)</Template>
  <TotalTime>19</TotalTime>
  <Words>510</Words>
  <Application>Microsoft Office PowerPoint</Application>
  <PresentationFormat>Экран (4:3)</PresentationFormat>
  <Paragraphs>64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5" baseType="lpstr">
      <vt:lpstr>Arial</vt:lpstr>
      <vt:lpstr>Calibri</vt:lpstr>
      <vt:lpstr>Презентация Microsoft Office PowerPoint (2)</vt:lpstr>
      <vt:lpstr>Тонкий Английский Юмор</vt:lpstr>
      <vt:lpstr>Введение:</vt:lpstr>
      <vt:lpstr>Некоторые шутки:</vt:lpstr>
      <vt:lpstr>Над чем смеются англичане</vt:lpstr>
      <vt:lpstr>Особенности английского юмора</vt:lpstr>
      <vt:lpstr>Презентация PowerPoint</vt:lpstr>
      <vt:lpstr>Культура английского юмора</vt:lpstr>
      <vt:lpstr>Для юмора нет преград </vt:lpstr>
      <vt:lpstr>Формула идеальной шутки</vt:lpstr>
      <vt:lpstr>Английский юмор в книгах и фильмах</vt:lpstr>
      <vt:lpstr>Как стать своим в Англии?</vt:lpstr>
      <vt:lpstr>Заключение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Тонкий Английский Юмор</dc:title>
  <dc:creator>Admin-PC</dc:creator>
  <cp:lastModifiedBy>Олеся</cp:lastModifiedBy>
  <cp:revision>8</cp:revision>
  <dcterms:created xsi:type="dcterms:W3CDTF">2017-03-05T07:24:41Z</dcterms:created>
  <dcterms:modified xsi:type="dcterms:W3CDTF">2017-04-07T06:34:08Z</dcterms:modified>
</cp:coreProperties>
</file>